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3" r:id="rId14"/>
    <p:sldId id="274" r:id="rId15"/>
    <p:sldId id="27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3"/>
    <p:restoredTop sz="94637"/>
  </p:normalViewPr>
  <p:slideViewPr>
    <p:cSldViewPr snapToGrid="0" snapToObjects="1">
      <p:cViewPr varScale="1">
        <p:scale>
          <a:sx n="104" d="100"/>
          <a:sy n="104" d="100"/>
        </p:scale>
        <p:origin x="12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EEF71-BA7C-5C45-813F-248C8B2344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060DD2-1090-024C-B22F-E139EE4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CBF01-E1FC-7F40-ADB4-9367B857A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91969-B51F-5A44-BC2C-33F5B2CE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77FCE-321B-E742-8E9E-D0EEA127E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0217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35CD0-38D1-A740-A978-C28CA7626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4178E-F45C-8E49-BD3C-40068B56F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300D8-04C5-E445-BF28-69C4481AA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C6546-E943-754F-96E1-54B299CCD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988D0-18B5-B84E-8555-B44EFD567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165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14E56-0851-9B47-9297-CCB91F5C05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16AC70-6198-2D48-B70C-6F7755BE1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8EC97-972E-EA47-84F2-3231BE41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F4D7D-1F1A-EC47-A211-602D94D7B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AA6F4-AE4E-A64E-A158-83B91AFC2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16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F26F3-4A80-D340-9050-3A0E3A1FD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637B4-7480-9247-9633-17420BDCC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5076E-7780-0742-AC27-41D98729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19AD57-E590-8D40-BF56-FE4487578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3D1E94-46C9-5840-86A9-768958E1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2860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2F8DC-2F1B-3A44-ACFD-E75D31807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C8A13-CDC1-2B41-88FB-EC1E7C2D1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4EDDA-4187-9A47-BA1D-2A2F2EE31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86CF1-1FC1-3444-9B66-DDBFF2384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E47F6-C677-BE4D-B193-434F9EC96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2423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EB36C-C0C5-334F-97EF-3D4B7AF67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79DDD-466C-4343-B726-76AA3F5F88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EF5E12-65E0-8940-AB64-FAF840B1D9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CEE18A-8372-9845-8C88-1DC93304D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4A5B4-DBEC-F741-A164-46ED0F2F7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76894C-E674-1E4F-9F52-556A21EB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649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1DDA-057E-4246-85C7-F14A2209D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7BBC59-873B-B24A-B85A-D0DDD38B9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8DBD8-112A-5247-BA03-4E892AD77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D3ADE3-7BA9-1246-8653-36182F1B56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5D7662-B930-F842-BFDF-8344BB2BC8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EAD9A5-4F3B-1A4D-909F-5CD433BAC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0A9A43-9335-E846-8326-7DC64B1A7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EC9EC3-409A-2E4F-9A55-F188D1AF8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492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939B1-99C1-6E49-ABC4-0858968CA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6B99BD-FDCF-ED49-BD82-3EF2E3628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5CA8A-1DE4-5840-820E-66B450ADB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59EA4-C87A-9548-979C-A57FF1D26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8627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04000D-5024-8E4B-BDA1-321A0D0B6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F72AC4-704E-DE4D-90AA-7A68B84CD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DC6E3A-35AD-4946-9BA1-40FBFCAF9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88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5D762-6182-E641-BDE3-4CBD6EF98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1519A-3021-6C48-B0C3-7A407C6F2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8149B5-21CF-1A41-8261-F18941DB3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EA481D-DF8B-264D-B4DC-59DED037E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94B43C-903C-F544-9899-75FECC5F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657EFF-C847-544C-84E9-03874E5F6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194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84FD-CFFC-F14D-8B98-7870F5A25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625E30-0096-604F-92DF-AFBF8BB397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B696A7-FC8C-AF44-9E65-B3D6EC199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E775E-B7EC-CB4E-B8D7-2D179AAD4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D6329B-A811-5042-B202-B5A3A37A5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E97A0B-C25F-7F46-9696-BF890BDD3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796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93A7ED-4E03-EF40-9118-9FB46F5C2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58D8A-9657-A04A-A4D3-E36884CAC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9ACEA4-BC95-A14F-918C-53E3493E2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17B8E-3E80-744C-A77C-3139172ED886}" type="datetimeFigureOut">
              <a:rPr lang="fr-FR" smtClean="0"/>
              <a:t>14/09/2020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255947-7B7C-7243-9766-CD07FECCE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BD0DD-C94F-AF4C-8666-F52BB7403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837AE-4EFB-A44D-8F4A-A4E1E91C61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22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s://www.headphonesty.com/wp-content/uploads/2019/07/Digital-Wave-1100x705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https://www.headphonesty.com/wp-content/uploads/2019/07/High-Sample-Rate-Digital-Wave-1100x770.jpg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pple.com/apple-music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8ECCB-3DBD-1848-AE88-D4EE5AB0C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Signal analogue, digital (numérique)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dirty="0">
                <a:solidFill>
                  <a:schemeClr val="accent1"/>
                </a:solidFill>
              </a:rPr>
              <a:t>Source des images: Web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619AA-03AC-DB49-9550-17E150A847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Signal analogue: est un signal électrique continue, dans le plan </a:t>
            </a:r>
            <a:r>
              <a:rPr lang="fr-FR" dirty="0" err="1"/>
              <a:t>x,y</a:t>
            </a:r>
            <a:r>
              <a:rPr lang="fr-FR" dirty="0"/>
              <a:t> où x est le temps et y la valeur du signal en volt. Quelque soit la valeur de x, on trouve une valeur correspondante sur y. le signal sinusoïdal est le plus rependu.</a:t>
            </a:r>
          </a:p>
          <a:p>
            <a:r>
              <a:rPr lang="fr-FR" dirty="0"/>
              <a:t>Le signal digital ou numérique est un signal discret, il a une valeur sur y uniquement à certains points dans l’échelle du temps x</a:t>
            </a:r>
          </a:p>
        </p:txBody>
      </p:sp>
    </p:spTree>
    <p:extLst>
      <p:ext uri="{BB962C8B-B14F-4D97-AF65-F5344CB8AC3E}">
        <p14:creationId xmlns:p14="http://schemas.microsoft.com/office/powerpoint/2010/main" val="376169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CF90D-AF78-7644-993D-782052C96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Application; exemple</a:t>
            </a:r>
            <a:br>
              <a:rPr lang="fr-FR" dirty="0">
                <a:solidFill>
                  <a:srgbClr val="C00000"/>
                </a:solidFill>
              </a:rPr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5A88F-C945-EC4B-A06D-DD594FF909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/>
              <a:t>USB Microphone Kit 192KHZ/24BIT</a:t>
            </a:r>
          </a:p>
          <a:p>
            <a:r>
              <a:rPr lang="en-CA" dirty="0"/>
              <a:t>Transmission:</a:t>
            </a:r>
          </a:p>
          <a:p>
            <a:r>
              <a:rPr lang="en-CA" dirty="0"/>
              <a:t>192*1024*24= 4.5 mega bit/s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Danger: les utilisateurs vont payer un grand prix en termes de bande passante et consommation des données.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Selon certain spécialiste de son, il n’est pas certain que l’échantillonnage à 192 KHz améliore le son</a:t>
            </a:r>
          </a:p>
          <a:p>
            <a:pPr marL="0" indent="0">
              <a:buNone/>
            </a:pPr>
            <a:endParaRPr lang="fr-F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5" name="Content Placeholder 4" descr="A microphone in front of a computer&#10;&#10;Description automatically generated">
            <a:extLst>
              <a:ext uri="{FF2B5EF4-FFF2-40B4-BE49-F238E27FC236}">
                <a16:creationId xmlns:a16="http://schemas.microsoft.com/office/drawing/2014/main" id="{3CBB66D6-F61C-644D-A04F-5AC502FBBC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05650" y="1848644"/>
            <a:ext cx="3314700" cy="4305300"/>
          </a:xfrm>
        </p:spPr>
      </p:pic>
    </p:spTree>
    <p:extLst>
      <p:ext uri="{BB962C8B-B14F-4D97-AF65-F5344CB8AC3E}">
        <p14:creationId xmlns:p14="http://schemas.microsoft.com/office/powerpoint/2010/main" val="3316395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4EC35-070A-C142-A939-68817FD11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Numérique vs Analogue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i="1" dirty="0">
                <a:solidFill>
                  <a:srgbClr val="0070C0"/>
                </a:solidFill>
              </a:rPr>
              <a:t>Source des images: web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25BB2-1F63-E34D-B98C-8A0F0FA58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fr-CA" b="1" dirty="0">
              <a:solidFill>
                <a:srgbClr val="C00000"/>
              </a:solidFill>
            </a:endParaRPr>
          </a:p>
          <a:p>
            <a:endParaRPr lang="fr-CA" b="1" dirty="0">
              <a:solidFill>
                <a:srgbClr val="C00000"/>
              </a:solidFill>
            </a:endParaRPr>
          </a:p>
          <a:p>
            <a:r>
              <a:rPr lang="fr-CA" b="1" dirty="0">
                <a:solidFill>
                  <a:srgbClr val="C00000"/>
                </a:solidFill>
              </a:rPr>
              <a:t>Avantage du numérique :</a:t>
            </a:r>
            <a:endParaRPr lang="en-CA" dirty="0">
              <a:solidFill>
                <a:srgbClr val="C00000"/>
              </a:solidFill>
            </a:endParaRPr>
          </a:p>
          <a:p>
            <a:pPr lvl="1"/>
            <a:r>
              <a:rPr lang="fr-CA" b="1" dirty="0"/>
              <a:t>Facilité de manipulation (traitement); duplication, multiplication,…stockage sans </a:t>
            </a:r>
            <a:r>
              <a:rPr lang="fr-CA" b="1" dirty="0">
                <a:highlight>
                  <a:srgbClr val="FFFF00"/>
                </a:highlight>
              </a:rPr>
              <a:t>détérioration</a:t>
            </a:r>
            <a:endParaRPr lang="en-CA" dirty="0">
              <a:highlight>
                <a:srgbClr val="FFFF00"/>
              </a:highlight>
            </a:endParaRPr>
          </a:p>
          <a:p>
            <a:pPr lvl="1"/>
            <a:r>
              <a:rPr lang="fr-CA" b="1" dirty="0"/>
              <a:t>Bonne immunité aux bruits</a:t>
            </a:r>
            <a:endParaRPr lang="en-CA" dirty="0"/>
          </a:p>
          <a:p>
            <a:r>
              <a:rPr lang="fr-CA" b="1" dirty="0">
                <a:solidFill>
                  <a:srgbClr val="C00000"/>
                </a:solidFill>
              </a:rPr>
              <a:t>Désavantage :</a:t>
            </a:r>
            <a:endParaRPr lang="en-CA" dirty="0">
              <a:solidFill>
                <a:srgbClr val="C00000"/>
              </a:solidFill>
            </a:endParaRPr>
          </a:p>
          <a:p>
            <a:pPr lvl="1"/>
            <a:r>
              <a:rPr lang="fr-CA" dirty="0"/>
              <a:t>Dégradation du signal analogue si la fréquence d’échantillonnage est faible</a:t>
            </a:r>
          </a:p>
          <a:p>
            <a:pPr lvl="1"/>
            <a:r>
              <a:rPr lang="fr-CA" dirty="0"/>
              <a:t>Il exige une grande bande passante; un signal analogue de 1000Hz échantillonné à 100 échantillons/second, 8 bit (pour chaque) aura besoin d’une bande passante entre 800khz à 1.2 MHz or le signal analogue à besoin une bande passante de 1000 Hz.</a:t>
            </a:r>
            <a:endParaRPr lang="en-CA" dirty="0"/>
          </a:p>
          <a:p>
            <a:endParaRPr lang="fr-CA" dirty="0"/>
          </a:p>
          <a:p>
            <a:r>
              <a:rPr lang="fr-CA" dirty="0"/>
              <a:t>Définition : Bande passante ‘</a:t>
            </a:r>
            <a:r>
              <a:rPr lang="fr-CA" dirty="0" err="1"/>
              <a:t>bandwidth</a:t>
            </a:r>
            <a:r>
              <a:rPr lang="fr-CA" dirty="0"/>
              <a:t>’, intervalle de fréquence nécessaire pour une bonne (avec fiabilité) transmission des informations codées sous forme numérique.</a:t>
            </a:r>
            <a:br>
              <a:rPr lang="fr-CA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6032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E8759-7E50-6E43-AEBC-D92AD8E93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Usage du transistor en numérique</a:t>
            </a:r>
          </a:p>
        </p:txBody>
      </p:sp>
      <p:pic>
        <p:nvPicPr>
          <p:cNvPr id="4" name="Image 5">
            <a:extLst>
              <a:ext uri="{FF2B5EF4-FFF2-40B4-BE49-F238E27FC236}">
                <a16:creationId xmlns:a16="http://schemas.microsoft.com/office/drawing/2014/main" id="{D7148168-470E-2446-A2F0-82C6102A35F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2" y="1969293"/>
            <a:ext cx="3403599" cy="3059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6">
            <a:extLst>
              <a:ext uri="{FF2B5EF4-FFF2-40B4-BE49-F238E27FC236}">
                <a16:creationId xmlns:a16="http://schemas.microsoft.com/office/drawing/2014/main" id="{C112A922-EC9A-4144-B271-94032A5E0D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969293"/>
            <a:ext cx="3268133" cy="3059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5277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396BF-1800-DF42-A2D2-A3164C30F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Classes de transistors, en numérique ils sont utilisés comme un interrupteur on/off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8B1F7A-9477-7E42-A96C-08FD18FD60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dirty="0"/>
              <a:t>Classe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4FA665-A160-CA44-97D3-7FB74A5C9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fr-FR" dirty="0"/>
              <a:t>Classe B</a:t>
            </a:r>
          </a:p>
        </p:txBody>
      </p:sp>
      <p:pic>
        <p:nvPicPr>
          <p:cNvPr id="7" name="Picture 2" descr="class a amplifier classification">
            <a:extLst>
              <a:ext uri="{FF2B5EF4-FFF2-40B4-BE49-F238E27FC236}">
                <a16:creationId xmlns:a16="http://schemas.microsoft.com/office/drawing/2014/main" id="{B721A91D-3FA8-B841-AA8C-2198B48D276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114" y="2963596"/>
            <a:ext cx="4465378" cy="203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lass ab amplifier classification">
            <a:extLst>
              <a:ext uri="{FF2B5EF4-FFF2-40B4-BE49-F238E27FC236}">
                <a16:creationId xmlns:a16="http://schemas.microsoft.com/office/drawing/2014/main" id="{830D6652-E30C-F345-8C52-0BF41F7BE6AD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2783417"/>
            <a:ext cx="5211122" cy="237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366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2BC92-0E40-B547-A473-727082F6E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Classification par angle de conduction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EE99F38-E2BD-3747-B9A7-E05726A737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0800" y="1861344"/>
            <a:ext cx="7010400" cy="4279900"/>
          </a:xfrm>
        </p:spPr>
      </p:pic>
    </p:spTree>
    <p:extLst>
      <p:ext uri="{BB962C8B-B14F-4D97-AF65-F5344CB8AC3E}">
        <p14:creationId xmlns:p14="http://schemas.microsoft.com/office/powerpoint/2010/main" val="983212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C6FBD-0A53-EA4B-866E-535A4707B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Classification par angle de conduction (suite)</a:t>
            </a:r>
            <a:endParaRPr lang="fr-FR" dirty="0"/>
          </a:p>
        </p:txBody>
      </p:sp>
      <p:pic>
        <p:nvPicPr>
          <p:cNvPr id="5" name="Content Placeholder 4" descr="A picture containing clock&#10;&#10;Description automatically generated">
            <a:extLst>
              <a:ext uri="{FF2B5EF4-FFF2-40B4-BE49-F238E27FC236}">
                <a16:creationId xmlns:a16="http://schemas.microsoft.com/office/drawing/2014/main" id="{A3A53F41-D58B-D34D-89FF-C0BF2CE12E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6700" y="1956594"/>
            <a:ext cx="6578600" cy="4089400"/>
          </a:xfrm>
        </p:spPr>
      </p:pic>
    </p:spTree>
    <p:extLst>
      <p:ext uri="{BB962C8B-B14F-4D97-AF65-F5344CB8AC3E}">
        <p14:creationId xmlns:p14="http://schemas.microsoft.com/office/powerpoint/2010/main" val="2034882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1440B-887B-FD4B-971F-24723FC3E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Signal audio</a:t>
            </a:r>
          </a:p>
        </p:txBody>
      </p:sp>
      <p:pic>
        <p:nvPicPr>
          <p:cNvPr id="4" name="il_fi">
            <a:extLst>
              <a:ext uri="{FF2B5EF4-FFF2-40B4-BE49-F238E27FC236}">
                <a16:creationId xmlns:a16="http://schemas.microsoft.com/office/drawing/2014/main" id="{37CDCF60-6F43-0443-BF02-85C4D5F5D3B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449286"/>
            <a:ext cx="4455886" cy="31685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2951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6C3D1-7127-D44C-8E3A-F30B8B78D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Signal sinusoïdal échantillonné </a:t>
            </a:r>
          </a:p>
        </p:txBody>
      </p:sp>
      <p:pic>
        <p:nvPicPr>
          <p:cNvPr id="4" name="Image 2">
            <a:extLst>
              <a:ext uri="{FF2B5EF4-FFF2-40B4-BE49-F238E27FC236}">
                <a16:creationId xmlns:a16="http://schemas.microsoft.com/office/drawing/2014/main" id="{1913D23D-DEF8-074E-9598-118E9E23FEF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185" y="2449286"/>
            <a:ext cx="6861629" cy="30778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107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64A7A-B62C-A44D-A51C-BAABF1EF3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Taux d’échantillonnage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DB88D-2A62-E744-82F3-F21E1BE9E8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69467"/>
            <a:ext cx="5181600" cy="4351338"/>
          </a:xfrm>
        </p:spPr>
        <p:txBody>
          <a:bodyPr/>
          <a:lstStyle/>
          <a:p>
            <a:r>
              <a:rPr lang="fr-FR" dirty="0"/>
              <a:t>Faible échantillonnage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5E85FC-FBE9-3142-B151-CF7B15864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80865" y="1881579"/>
            <a:ext cx="5821471" cy="4351338"/>
          </a:xfrm>
        </p:spPr>
        <p:txBody>
          <a:bodyPr/>
          <a:lstStyle/>
          <a:p>
            <a:r>
              <a:rPr lang="fr-FR" dirty="0"/>
              <a:t>Echantillonnage plus élevé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DB1812E-73CD-7846-B56D-A39398C2E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5545" y="248015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5" name="Picture 37" descr="The digital sound wave is like a snapshot of the original audio signal">
            <a:extLst>
              <a:ext uri="{FF2B5EF4-FFF2-40B4-BE49-F238E27FC236}">
                <a16:creationId xmlns:a16="http://schemas.microsoft.com/office/drawing/2014/main" id="{FDE0017D-47E4-9D45-92E0-25F75A687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28" y="2658932"/>
            <a:ext cx="4226488" cy="27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96899F3E-98BB-7E45-B795-0BE57DBD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1" y="205520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7" name="Picture 35" descr="A higher sample rate will give you a more precise capture of the original audio signal">
            <a:extLst>
              <a:ext uri="{FF2B5EF4-FFF2-40B4-BE49-F238E27FC236}">
                <a16:creationId xmlns:a16="http://schemas.microsoft.com/office/drawing/2014/main" id="{0BA475D8-7694-A049-A91D-A6951585A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770" y="2573917"/>
            <a:ext cx="4665782" cy="327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91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E18A2-B223-E341-93B8-441306E3C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Théorème de </a:t>
            </a:r>
            <a:r>
              <a:rPr lang="fr-CA" b="1" dirty="0" err="1">
                <a:solidFill>
                  <a:srgbClr val="C00000"/>
                </a:solidFill>
              </a:rPr>
              <a:t>Nyquist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649B5-8F1D-CD42-B6AD-C7B8B75A8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b="1" dirty="0"/>
              <a:t>Afin d’éviter la perte de l’information quand on échantillonne un signal, il faut échantillonner le signal à une fréquence qui est double de la plus haute fréquence dans le </a:t>
            </a:r>
            <a:r>
              <a:rPr lang="fr-CA" b="1" dirty="0">
                <a:highlight>
                  <a:srgbClr val="FFFF00"/>
                </a:highlight>
              </a:rPr>
              <a:t>spectre</a:t>
            </a:r>
            <a:endParaRPr lang="en-CA" dirty="0">
              <a:highlight>
                <a:srgbClr val="FFFF00"/>
              </a:highlight>
            </a:endParaRPr>
          </a:p>
          <a:p>
            <a:pPr lvl="0"/>
            <a:r>
              <a:rPr lang="fr-CA" b="1" dirty="0"/>
              <a:t>Un échantillonnage à 44 kHz va représenter correctement un signal de 22kHz; un signal audio (voix humaine)</a:t>
            </a:r>
            <a:endParaRPr lang="en-CA" dirty="0"/>
          </a:p>
          <a:p>
            <a:pPr lvl="0"/>
            <a:r>
              <a:rPr lang="fr-CA" b="1" dirty="0"/>
              <a:t>8000  (8k) pour le téléphone</a:t>
            </a:r>
            <a:endParaRPr lang="en-CA" dirty="0"/>
          </a:p>
          <a:p>
            <a:pPr lvl="0"/>
            <a:r>
              <a:rPr lang="fr-CA" b="1" dirty="0"/>
              <a:t>96-192 kHz pour Blu-ray</a:t>
            </a:r>
            <a:endParaRPr lang="en-CA" dirty="0"/>
          </a:p>
          <a:p>
            <a:pPr lvl="0"/>
            <a:r>
              <a:rPr lang="fr-CA" b="1" dirty="0"/>
              <a:t>384 KHz pour enregistrer du son ultrasonique (certains animaux; chauve souris par exemple)</a:t>
            </a:r>
            <a:endParaRPr lang="en-CA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7565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7122F-FA94-2D4F-9885-4595A5105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Représentation binaire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191E3-621C-CA49-88D0-84C813669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Chaque valeur du signal peut être représenté en décimal ou binaire. On utilise le binaire quand on fait le traitement par </a:t>
            </a:r>
            <a:r>
              <a:rPr lang="fr-FR" dirty="0" err="1"/>
              <a:t>ordianteur</a:t>
            </a:r>
            <a:endParaRPr lang="fr-FR" dirty="0"/>
          </a:p>
          <a:p>
            <a:r>
              <a:rPr lang="fr-FR" dirty="0"/>
              <a:t>Le nombre de bits (</a:t>
            </a:r>
            <a:r>
              <a:rPr lang="fr-FR" dirty="0" err="1">
                <a:solidFill>
                  <a:srgbClr val="C00000"/>
                </a:solidFill>
              </a:rPr>
              <a:t>bi</a:t>
            </a:r>
            <a:r>
              <a:rPr lang="fr-FR" dirty="0" err="1"/>
              <a:t>nary</a:t>
            </a:r>
            <a:r>
              <a:rPr lang="fr-FR" dirty="0"/>
              <a:t> digi</a:t>
            </a:r>
            <a:r>
              <a:rPr lang="fr-FR" dirty="0">
                <a:solidFill>
                  <a:srgbClr val="C00000"/>
                </a:solidFill>
              </a:rPr>
              <a:t>t</a:t>
            </a:r>
            <a:r>
              <a:rPr lang="fr-FR" dirty="0"/>
              <a:t>) utilisé exprime la capacité (valeur) maximale qu’on peut représenter</a:t>
            </a:r>
          </a:p>
          <a:p>
            <a:pPr lvl="1"/>
            <a:r>
              <a:rPr lang="fr-FR" dirty="0"/>
              <a:t>Dans le cas de décimal, quand on utilise 1 seul digit (chiffre) on peut représenter des valeurs de 0 à 9. Deux digits (chiffres), on peut représenter des valeurs de 00 à 99</a:t>
            </a:r>
          </a:p>
          <a:p>
            <a:pPr lvl="1"/>
            <a:r>
              <a:rPr lang="fr-FR" dirty="0"/>
              <a:t>De même pour le binaire, 2 bits peuvent représenter 4 valeurs (00,01,10,11),3 bits peuvent représenter 8 valeurs (000,001,010,011, 100, 101,110,111), 4 bits peuvent représenter 16 valeurs, etc.</a:t>
            </a:r>
          </a:p>
        </p:txBody>
      </p:sp>
    </p:spTree>
    <p:extLst>
      <p:ext uri="{BB962C8B-B14F-4D97-AF65-F5344CB8AC3E}">
        <p14:creationId xmlns:p14="http://schemas.microsoft.com/office/powerpoint/2010/main" val="338923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8A82B-B35F-0745-B102-ED37A7DF2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Coupure ( </a:t>
            </a:r>
            <a:r>
              <a:rPr lang="fr-FR" dirty="0" err="1">
                <a:solidFill>
                  <a:srgbClr val="C00000"/>
                </a:solidFill>
              </a:rPr>
              <a:t>Clipping</a:t>
            </a:r>
            <a:r>
              <a:rPr lang="fr-FR" dirty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4" name="Content Placeholder 3" descr="A picture containing game&#10;&#10;Description automatically generated">
            <a:extLst>
              <a:ext uri="{FF2B5EF4-FFF2-40B4-BE49-F238E27FC236}">
                <a16:creationId xmlns:a16="http://schemas.microsoft.com/office/drawing/2014/main" id="{0B1F7C54-8477-584C-9EC1-A7865E73D5C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608" y="1825625"/>
            <a:ext cx="905078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90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8C560-F455-9742-BCF7-AC0CA6C21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Taille du fichier de stockage du signal numérique (1k=1024=2</a:t>
            </a:r>
            <a:r>
              <a:rPr lang="fr-FR" b="1" baseline="30000" dirty="0">
                <a:solidFill>
                  <a:srgbClr val="C00000"/>
                </a:solidFill>
              </a:rPr>
              <a:t>10</a:t>
            </a:r>
            <a:r>
              <a:rPr lang="fr-FR" b="1" dirty="0">
                <a:solidFill>
                  <a:srgbClr val="C00000"/>
                </a:solidFill>
              </a:rPr>
              <a:t>)</a:t>
            </a:r>
            <a:br>
              <a:rPr lang="fr-FR" b="1" dirty="0">
                <a:solidFill>
                  <a:srgbClr val="C00000"/>
                </a:solidFill>
              </a:rPr>
            </a:br>
            <a:r>
              <a:rPr lang="fr-FR" b="1" dirty="0">
                <a:solidFill>
                  <a:srgbClr val="C00000"/>
                </a:solidFill>
              </a:rPr>
              <a:t>1 </a:t>
            </a:r>
            <a:r>
              <a:rPr lang="fr-FR" b="1" dirty="0" err="1">
                <a:solidFill>
                  <a:srgbClr val="C00000"/>
                </a:solidFill>
              </a:rPr>
              <a:t>mega</a:t>
            </a:r>
            <a:r>
              <a:rPr lang="fr-FR" b="1" dirty="0">
                <a:solidFill>
                  <a:srgbClr val="C00000"/>
                </a:solidFill>
              </a:rPr>
              <a:t>= 1024X1024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D1E81-1553-E44E-A320-5CC907209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b="1" dirty="0"/>
              <a:t>Deux </a:t>
            </a:r>
            <a:r>
              <a:rPr lang="en-CA" b="1" dirty="0" err="1"/>
              <a:t>canaux</a:t>
            </a:r>
            <a:r>
              <a:rPr lang="en-CA" b="1" dirty="0"/>
              <a:t> (</a:t>
            </a:r>
            <a:r>
              <a:rPr lang="en-CA" b="1" dirty="0" err="1"/>
              <a:t>stério</a:t>
            </a:r>
            <a:r>
              <a:rPr lang="en-CA" b="1" dirty="0"/>
              <a:t>)</a:t>
            </a:r>
          </a:p>
          <a:p>
            <a:pPr lvl="1"/>
            <a:r>
              <a:rPr lang="en-CA" b="1" dirty="0"/>
              <a:t>Cas 1: 44.1kHz/</a:t>
            </a:r>
            <a:r>
              <a:rPr lang="en-CA" b="1" dirty="0">
                <a:highlight>
                  <a:srgbClr val="FFFF00"/>
                </a:highlight>
              </a:rPr>
              <a:t>16-bit</a:t>
            </a:r>
            <a:r>
              <a:rPr lang="en-CA" b="1" dirty="0"/>
              <a:t>:</a:t>
            </a:r>
            <a:r>
              <a:rPr lang="en-CA" dirty="0"/>
              <a:t> 44,100 x 16 x 2 (le </a:t>
            </a:r>
            <a:r>
              <a:rPr lang="en-CA" dirty="0" err="1"/>
              <a:t>nombre</a:t>
            </a:r>
            <a:r>
              <a:rPr lang="en-CA" dirty="0"/>
              <a:t> de </a:t>
            </a:r>
            <a:r>
              <a:rPr lang="en-CA" dirty="0" err="1"/>
              <a:t>canaux</a:t>
            </a:r>
            <a:r>
              <a:rPr lang="en-CA" dirty="0"/>
              <a:t>) = </a:t>
            </a:r>
            <a:r>
              <a:rPr lang="en-CA" dirty="0">
                <a:solidFill>
                  <a:srgbClr val="FF0000"/>
                </a:solidFill>
              </a:rPr>
              <a:t>1,411,200</a:t>
            </a:r>
            <a:r>
              <a:rPr lang="en-CA" dirty="0"/>
              <a:t> bits per second (</a:t>
            </a:r>
            <a:r>
              <a:rPr lang="en-CA" b="1" dirty="0"/>
              <a:t>1.4Mbps</a:t>
            </a:r>
            <a:r>
              <a:rPr lang="en-CA" dirty="0"/>
              <a:t>)</a:t>
            </a:r>
          </a:p>
          <a:p>
            <a:pPr lvl="1"/>
            <a:r>
              <a:rPr lang="en-CA" b="1" dirty="0"/>
              <a:t>Cas 2: 192kHz/</a:t>
            </a:r>
            <a:r>
              <a:rPr lang="en-CA" b="1" dirty="0">
                <a:highlight>
                  <a:srgbClr val="FFFF00"/>
                </a:highlight>
              </a:rPr>
              <a:t>24bit</a:t>
            </a:r>
            <a:r>
              <a:rPr lang="en-CA" dirty="0"/>
              <a:t>: 192,000 X 24 X 2 = </a:t>
            </a:r>
            <a:r>
              <a:rPr lang="en-CA" dirty="0">
                <a:solidFill>
                  <a:srgbClr val="002060"/>
                </a:solidFill>
              </a:rPr>
              <a:t>9,216,000</a:t>
            </a:r>
            <a:r>
              <a:rPr lang="en-CA" dirty="0"/>
              <a:t> bits per second(</a:t>
            </a:r>
            <a:r>
              <a:rPr lang="en-CA" b="1" dirty="0"/>
              <a:t>9.2Mbps</a:t>
            </a:r>
            <a:r>
              <a:rPr lang="en-CA" dirty="0"/>
              <a:t>)</a:t>
            </a:r>
          </a:p>
          <a:p>
            <a:r>
              <a:rPr lang="fr-CA" b="1" dirty="0"/>
              <a:t>Un enregistrement de 300 secondes donne un fichier :</a:t>
            </a:r>
            <a:endParaRPr lang="en-CA" b="1" dirty="0"/>
          </a:p>
          <a:p>
            <a:r>
              <a:rPr lang="fr-CA" dirty="0"/>
              <a:t>Cas 1: </a:t>
            </a:r>
            <a:r>
              <a:rPr lang="fr-CA" dirty="0">
                <a:solidFill>
                  <a:srgbClr val="FF0000"/>
                </a:solidFill>
              </a:rPr>
              <a:t>1,411,200</a:t>
            </a:r>
            <a:r>
              <a:rPr lang="fr-CA" dirty="0"/>
              <a:t> bits*300/(8*1024*1024) =  50.5 Mb   (méga bytes)</a:t>
            </a:r>
            <a:endParaRPr lang="en-CA" dirty="0"/>
          </a:p>
          <a:p>
            <a:r>
              <a:rPr lang="fr-CA" dirty="0"/>
              <a:t>Cas 2: </a:t>
            </a:r>
            <a:r>
              <a:rPr lang="fr-CA" dirty="0">
                <a:solidFill>
                  <a:srgbClr val="002060"/>
                </a:solidFill>
              </a:rPr>
              <a:t>9,216,000</a:t>
            </a:r>
            <a:r>
              <a:rPr lang="fr-CA" dirty="0"/>
              <a:t> bits*300/ (8*1024*1024) =  329.6 Mb (méga bytes)</a:t>
            </a:r>
          </a:p>
          <a:p>
            <a:r>
              <a:rPr lang="fr-CA" dirty="0"/>
              <a:t>Remarque 1k=1024= 2</a:t>
            </a:r>
            <a:r>
              <a:rPr lang="fr-CA" baseline="30000" dirty="0"/>
              <a:t>10</a:t>
            </a:r>
            <a:r>
              <a:rPr lang="fr-CA" dirty="0"/>
              <a:t> , en cas où on utilise une approximation 1k=1000 le résultat du calcul sera différent</a:t>
            </a:r>
            <a:endParaRPr lang="en-CA" dirty="0"/>
          </a:p>
          <a:p>
            <a:pPr lvl="1"/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536050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6B8B9-D378-2447-AB5B-6617C0717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Débit en bits (bit rate)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sz="2000" dirty="0">
                <a:solidFill>
                  <a:srgbClr val="C00000"/>
                </a:solidFill>
              </a:rPr>
              <a:t>le nombre de bits transmis par unité de temps (généralement par seconde)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EB9BC-3510-B143-A2A7-F7E368EAF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Temps réel, transmission (streaming)</a:t>
            </a:r>
          </a:p>
          <a:p>
            <a:pPr lvl="1"/>
            <a:r>
              <a:rPr lang="en-CA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Exemples: Apple Music et Spotify (tout en utilisant la compression, </a:t>
            </a:r>
            <a:r>
              <a:rPr lang="en-CA" i="1" dirty="0">
                <a:solidFill>
                  <a:srgbClr val="FF0000"/>
                </a:solidFill>
              </a:rPr>
              <a:t>AAC (Advanced Audio Coding)</a:t>
            </a:r>
            <a:r>
              <a:rPr lang="en-CA" sz="2800" i="1" dirty="0">
                <a:solidFill>
                  <a:srgbClr val="FF0000"/>
                </a:solidFill>
              </a:rPr>
              <a:t> </a:t>
            </a:r>
            <a:r>
              <a:rPr lang="en-CA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</a:p>
          <a:p>
            <a:pPr lvl="2"/>
            <a:r>
              <a:rPr lang="en-CA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Soptify</a:t>
            </a:r>
          </a:p>
          <a:p>
            <a:pPr lvl="3"/>
            <a:r>
              <a:rPr lang="en-CA" sz="2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160 kb/s et 96 kb/s pour ‘mobile’, primum 320 kb/s audio sur desktop</a:t>
            </a:r>
            <a:endParaRPr lang="en-CA" sz="2800" dirty="0"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CA" dirty="0">
              <a:hlinkClick r:id="rId2"/>
            </a:endParaRPr>
          </a:p>
          <a:p>
            <a:pPr lvl="2"/>
            <a:r>
              <a:rPr lang="en-CA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Apple: 256 kb/s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6617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730</Words>
  <Application>Microsoft Office PowerPoint</Application>
  <PresentationFormat>Grand écran</PresentationFormat>
  <Paragraphs>58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Signal analogue, digital (numérique) Source des images: Web</vt:lpstr>
      <vt:lpstr>Signal audio</vt:lpstr>
      <vt:lpstr>Signal sinusoïdal échantillonné </vt:lpstr>
      <vt:lpstr>Taux d’échantillonnage</vt:lpstr>
      <vt:lpstr>Théorème de Nyquist</vt:lpstr>
      <vt:lpstr>Représentation binaire</vt:lpstr>
      <vt:lpstr>Coupure ( Clipping)</vt:lpstr>
      <vt:lpstr>Taille du fichier de stockage du signal numérique (1k=1024=210) 1 mega= 1024X1024</vt:lpstr>
      <vt:lpstr>Débit en bits (bit rate) le nombre de bits transmis par unité de temps (généralement par seconde)</vt:lpstr>
      <vt:lpstr>Application; exemple </vt:lpstr>
      <vt:lpstr>Numérique vs Analogue Source des images: web</vt:lpstr>
      <vt:lpstr>Usage du transistor en numérique</vt:lpstr>
      <vt:lpstr>Classes de transistors, en numérique ils sont utilisés comme un interrupteur on/off</vt:lpstr>
      <vt:lpstr>Classification par angle de conduction</vt:lpstr>
      <vt:lpstr>Classification par angle de conduction (suite)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Signal analogue, digital</dc:title>
  <dc:creator>Jalal Almhana</dc:creator>
  <cp:lastModifiedBy>Jalal Almhana</cp:lastModifiedBy>
  <cp:revision>28</cp:revision>
  <dcterms:created xsi:type="dcterms:W3CDTF">2020-09-08T10:10:48Z</dcterms:created>
  <dcterms:modified xsi:type="dcterms:W3CDTF">2020-09-14T16:17:22Z</dcterms:modified>
</cp:coreProperties>
</file>